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Neo Sans" panose="020B0604020202020204" charset="0"/>
      <p:regular r:id="rId3"/>
    </p:embeddedFont>
    <p:embeddedFont>
      <p:font typeface="Neo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900" y="-30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sv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8497">
            <a:off x="-1067225" y="-3963675"/>
            <a:ext cx="13014450" cy="10736921"/>
          </a:xfrm>
          <a:custGeom>
            <a:avLst/>
            <a:gdLst/>
            <a:ahLst/>
            <a:cxnLst/>
            <a:rect l="l" t="t" r="r" b="b"/>
            <a:pathLst>
              <a:path w="13014450" h="10736921">
                <a:moveTo>
                  <a:pt x="0" y="0"/>
                </a:moveTo>
                <a:lnTo>
                  <a:pt x="13014450" y="0"/>
                </a:lnTo>
                <a:lnTo>
                  <a:pt x="13014450" y="10736921"/>
                </a:lnTo>
                <a:lnTo>
                  <a:pt x="0" y="10736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009356">
            <a:off x="5544188" y="1578468"/>
            <a:ext cx="2913895" cy="1835754"/>
          </a:xfrm>
          <a:custGeom>
            <a:avLst/>
            <a:gdLst/>
            <a:ahLst/>
            <a:cxnLst/>
            <a:rect l="l" t="t" r="r" b="b"/>
            <a:pathLst>
              <a:path w="2913895" h="1835754">
                <a:moveTo>
                  <a:pt x="0" y="0"/>
                </a:moveTo>
                <a:lnTo>
                  <a:pt x="2913895" y="0"/>
                </a:lnTo>
                <a:lnTo>
                  <a:pt x="2913895" y="1835754"/>
                </a:lnTo>
                <a:lnTo>
                  <a:pt x="0" y="1835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92491" y="3897453"/>
            <a:ext cx="633983" cy="633983"/>
          </a:xfrm>
          <a:custGeom>
            <a:avLst/>
            <a:gdLst/>
            <a:ahLst/>
            <a:cxnLst/>
            <a:rect l="l" t="t" r="r" b="b"/>
            <a:pathLst>
              <a:path w="633983" h="633983">
                <a:moveTo>
                  <a:pt x="0" y="0"/>
                </a:moveTo>
                <a:lnTo>
                  <a:pt x="633983" y="0"/>
                </a:lnTo>
                <a:lnTo>
                  <a:pt x="633983" y="633984"/>
                </a:lnTo>
                <a:lnTo>
                  <a:pt x="0" y="633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4231" y="5808795"/>
            <a:ext cx="638771" cy="638771"/>
          </a:xfrm>
          <a:custGeom>
            <a:avLst/>
            <a:gdLst/>
            <a:ahLst/>
            <a:cxnLst/>
            <a:rect l="l" t="t" r="r" b="b"/>
            <a:pathLst>
              <a:path w="638771" h="638771">
                <a:moveTo>
                  <a:pt x="0" y="0"/>
                </a:moveTo>
                <a:lnTo>
                  <a:pt x="638771" y="0"/>
                </a:lnTo>
                <a:lnTo>
                  <a:pt x="638771" y="638771"/>
                </a:lnTo>
                <a:lnTo>
                  <a:pt x="0" y="638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090618" y="10034527"/>
            <a:ext cx="233993" cy="233993"/>
          </a:xfrm>
          <a:custGeom>
            <a:avLst/>
            <a:gdLst/>
            <a:ahLst/>
            <a:cxnLst/>
            <a:rect l="l" t="t" r="r" b="b"/>
            <a:pathLst>
              <a:path w="233993" h="233993">
                <a:moveTo>
                  <a:pt x="0" y="0"/>
                </a:moveTo>
                <a:lnTo>
                  <a:pt x="233993" y="0"/>
                </a:lnTo>
                <a:lnTo>
                  <a:pt x="233993" y="233993"/>
                </a:lnTo>
                <a:lnTo>
                  <a:pt x="0" y="2339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976175" y="9439767"/>
            <a:ext cx="399755" cy="399755"/>
          </a:xfrm>
          <a:custGeom>
            <a:avLst/>
            <a:gdLst/>
            <a:ahLst/>
            <a:cxnLst/>
            <a:rect l="l" t="t" r="r" b="b"/>
            <a:pathLst>
              <a:path w="399755" h="399755">
                <a:moveTo>
                  <a:pt x="0" y="0"/>
                </a:moveTo>
                <a:lnTo>
                  <a:pt x="399754" y="0"/>
                </a:lnTo>
                <a:lnTo>
                  <a:pt x="399754" y="399755"/>
                </a:lnTo>
                <a:lnTo>
                  <a:pt x="0" y="3997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2491" y="2864848"/>
            <a:ext cx="646377" cy="646377"/>
          </a:xfrm>
          <a:custGeom>
            <a:avLst/>
            <a:gdLst/>
            <a:ahLst/>
            <a:cxnLst/>
            <a:rect l="l" t="t" r="r" b="b"/>
            <a:pathLst>
              <a:path w="646377" h="646377">
                <a:moveTo>
                  <a:pt x="0" y="0"/>
                </a:moveTo>
                <a:lnTo>
                  <a:pt x="646377" y="0"/>
                </a:lnTo>
                <a:lnTo>
                  <a:pt x="646377" y="646377"/>
                </a:lnTo>
                <a:lnTo>
                  <a:pt x="0" y="6463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16625" y="7720061"/>
            <a:ext cx="646377" cy="646377"/>
          </a:xfrm>
          <a:custGeom>
            <a:avLst/>
            <a:gdLst/>
            <a:ahLst/>
            <a:cxnLst/>
            <a:rect l="l" t="t" r="r" b="b"/>
            <a:pathLst>
              <a:path w="646377" h="646377">
                <a:moveTo>
                  <a:pt x="0" y="0"/>
                </a:moveTo>
                <a:lnTo>
                  <a:pt x="646377" y="0"/>
                </a:lnTo>
                <a:lnTo>
                  <a:pt x="646377" y="646376"/>
                </a:lnTo>
                <a:lnTo>
                  <a:pt x="0" y="6463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64105" y="8758286"/>
            <a:ext cx="608249" cy="608249"/>
          </a:xfrm>
          <a:custGeom>
            <a:avLst/>
            <a:gdLst/>
            <a:ahLst/>
            <a:cxnLst/>
            <a:rect l="l" t="t" r="r" b="b"/>
            <a:pathLst>
              <a:path w="608249" h="608249">
                <a:moveTo>
                  <a:pt x="0" y="0"/>
                </a:moveTo>
                <a:lnTo>
                  <a:pt x="608249" y="0"/>
                </a:lnTo>
                <a:lnTo>
                  <a:pt x="608249" y="608249"/>
                </a:lnTo>
                <a:lnTo>
                  <a:pt x="0" y="6082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77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8609320">
            <a:off x="5056160" y="3260789"/>
            <a:ext cx="2931695" cy="2931695"/>
          </a:xfrm>
          <a:custGeom>
            <a:avLst/>
            <a:gdLst/>
            <a:ahLst/>
            <a:cxnLst/>
            <a:rect l="l" t="t" r="r" b="b"/>
            <a:pathLst>
              <a:path w="2931695" h="2931695">
                <a:moveTo>
                  <a:pt x="0" y="0"/>
                </a:moveTo>
                <a:lnTo>
                  <a:pt x="2931695" y="0"/>
                </a:lnTo>
                <a:lnTo>
                  <a:pt x="2931695" y="2931695"/>
                </a:lnTo>
                <a:lnTo>
                  <a:pt x="0" y="29316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9444566">
            <a:off x="3834832" y="3420614"/>
            <a:ext cx="3210337" cy="2022512"/>
          </a:xfrm>
          <a:custGeom>
            <a:avLst/>
            <a:gdLst/>
            <a:ahLst/>
            <a:cxnLst/>
            <a:rect l="l" t="t" r="r" b="b"/>
            <a:pathLst>
              <a:path w="3210337" h="2022512">
                <a:moveTo>
                  <a:pt x="0" y="0"/>
                </a:moveTo>
                <a:lnTo>
                  <a:pt x="3210337" y="0"/>
                </a:lnTo>
                <a:lnTo>
                  <a:pt x="3210337" y="2022512"/>
                </a:lnTo>
                <a:lnTo>
                  <a:pt x="0" y="2022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5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 rot="-1005233">
            <a:off x="4175031" y="2076205"/>
            <a:ext cx="3781423" cy="3856671"/>
            <a:chOff x="0" y="0"/>
            <a:chExt cx="6062980" cy="6183630"/>
          </a:xfrm>
        </p:grpSpPr>
        <p:sp>
          <p:nvSpPr>
            <p:cNvPr id="14" name="Freeform 14"/>
            <p:cNvSpPr/>
            <p:nvPr/>
          </p:nvSpPr>
          <p:spPr>
            <a:xfrm rot="1184197">
              <a:off x="307755" y="-456623"/>
              <a:ext cx="5878845" cy="6540671"/>
            </a:xfrm>
            <a:custGeom>
              <a:avLst/>
              <a:gdLst/>
              <a:ahLst/>
              <a:cxnLst/>
              <a:rect l="l" t="t" r="r" b="b"/>
              <a:pathLst>
                <a:path w="5878845" h="6540671">
                  <a:moveTo>
                    <a:pt x="2209963" y="1187442"/>
                  </a:moveTo>
                  <a:cubicBezTo>
                    <a:pt x="2012200" y="1960011"/>
                    <a:pt x="2252398" y="2471558"/>
                    <a:pt x="1879041" y="2923934"/>
                  </a:cubicBezTo>
                  <a:cubicBezTo>
                    <a:pt x="1127300" y="3837237"/>
                    <a:pt x="-48061" y="3645010"/>
                    <a:pt x="1519" y="4730919"/>
                  </a:cubicBezTo>
                  <a:cubicBezTo>
                    <a:pt x="52505" y="5843309"/>
                    <a:pt x="1190049" y="6528091"/>
                    <a:pt x="3061914" y="6540593"/>
                  </a:cubicBezTo>
                  <a:cubicBezTo>
                    <a:pt x="5245602" y="6557257"/>
                    <a:pt x="6523407" y="3921105"/>
                    <a:pt x="5545710" y="2651412"/>
                  </a:cubicBezTo>
                  <a:cubicBezTo>
                    <a:pt x="4736454" y="1599235"/>
                    <a:pt x="5211712" y="840447"/>
                    <a:pt x="4581625" y="336554"/>
                  </a:cubicBezTo>
                  <a:cubicBezTo>
                    <a:pt x="3549385" y="-487204"/>
                    <a:pt x="2421315" y="358727"/>
                    <a:pt x="2209963" y="1187442"/>
                  </a:cubicBezTo>
                  <a:close/>
                </a:path>
              </a:pathLst>
            </a:custGeom>
            <a:blipFill>
              <a:blip r:embed="rId13"/>
              <a:stretch>
                <a:fillRect l="-13615" t="-8081" r="-6675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 rot="-1873104">
            <a:off x="6317810" y="9896905"/>
            <a:ext cx="1850510" cy="1489660"/>
          </a:xfrm>
          <a:custGeom>
            <a:avLst/>
            <a:gdLst/>
            <a:ahLst/>
            <a:cxnLst/>
            <a:rect l="l" t="t" r="r" b="b"/>
            <a:pathLst>
              <a:path w="1850510" h="1489660">
                <a:moveTo>
                  <a:pt x="0" y="0"/>
                </a:moveTo>
                <a:lnTo>
                  <a:pt x="1850510" y="0"/>
                </a:lnTo>
                <a:lnTo>
                  <a:pt x="1850510" y="1489660"/>
                </a:lnTo>
                <a:lnTo>
                  <a:pt x="0" y="14896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6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440000" y="93408"/>
            <a:ext cx="1982858" cy="1057091"/>
          </a:xfrm>
          <a:custGeom>
            <a:avLst/>
            <a:gdLst/>
            <a:ahLst/>
            <a:cxnLst/>
            <a:rect l="l" t="t" r="r" b="b"/>
            <a:pathLst>
              <a:path w="1982858" h="1057091">
                <a:moveTo>
                  <a:pt x="0" y="0"/>
                </a:moveTo>
                <a:lnTo>
                  <a:pt x="1982858" y="0"/>
                </a:lnTo>
                <a:lnTo>
                  <a:pt x="1982858" y="1057091"/>
                </a:lnTo>
                <a:lnTo>
                  <a:pt x="0" y="105709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238942" y="9213135"/>
            <a:ext cx="1164479" cy="1164479"/>
          </a:xfrm>
          <a:custGeom>
            <a:avLst/>
            <a:gdLst/>
            <a:ahLst/>
            <a:cxnLst/>
            <a:rect l="l" t="t" r="r" b="b"/>
            <a:pathLst>
              <a:path w="1164479" h="1164479">
                <a:moveTo>
                  <a:pt x="0" y="0"/>
                </a:moveTo>
                <a:lnTo>
                  <a:pt x="1164479" y="0"/>
                </a:lnTo>
                <a:lnTo>
                  <a:pt x="1164479" y="1164479"/>
                </a:lnTo>
                <a:lnTo>
                  <a:pt x="0" y="116447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80097" y="211202"/>
            <a:ext cx="4214463" cy="80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9"/>
              </a:lnSpc>
            </a:pPr>
            <a:r>
              <a:rPr lang="en-US" sz="5123" b="1" spc="-348">
                <a:solidFill>
                  <a:srgbClr val="008294"/>
                </a:solidFill>
                <a:latin typeface="Neo Sans Bold"/>
                <a:ea typeface="Neo Sans Bold"/>
                <a:cs typeface="Neo Sans Bold"/>
                <a:sym typeface="Neo Sans Bold"/>
              </a:rPr>
              <a:t>Help us protect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0097" y="999516"/>
            <a:ext cx="2577214" cy="679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8"/>
              </a:lnSpc>
            </a:pPr>
            <a:r>
              <a:rPr lang="en-US" sz="5123" b="1" spc="-348">
                <a:solidFill>
                  <a:srgbClr val="008294"/>
                </a:solidFill>
                <a:latin typeface="Neo Sans Bold"/>
                <a:ea typeface="Neo Sans Bold"/>
                <a:cs typeface="Neo Sans Bold"/>
                <a:sym typeface="Neo Sans Bold"/>
              </a:rPr>
              <a:t>kids from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2027" y="1438471"/>
            <a:ext cx="5190568" cy="1113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8"/>
              </a:lnSpc>
            </a:pPr>
            <a:r>
              <a:rPr lang="en-US" sz="8223" b="1" spc="-559">
                <a:solidFill>
                  <a:srgbClr val="F28B2D"/>
                </a:solidFill>
                <a:latin typeface="Neo Sans Bold"/>
                <a:ea typeface="Neo Sans Bold"/>
                <a:cs typeface="Neo Sans Bold"/>
                <a:sym typeface="Neo Sans Bold"/>
              </a:rPr>
              <a:t>pneumonia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87604" y="3821253"/>
            <a:ext cx="2207440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8ABD24"/>
                </a:solidFill>
                <a:latin typeface="Neo Sans Bold"/>
                <a:ea typeface="Neo Sans Bold"/>
                <a:cs typeface="Neo Sans Bold"/>
                <a:sym typeface="Neo Sans Bold"/>
              </a:rPr>
              <a:t>What is involved?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31914" y="4166059"/>
            <a:ext cx="3254953" cy="1414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One-off urine sample</a:t>
            </a:r>
          </a:p>
          <a:p>
            <a:pPr algn="l">
              <a:lnSpc>
                <a:spcPts val="408"/>
              </a:lnSpc>
            </a:pPr>
            <a:endParaRPr lang="en-US" sz="1499" spc="25" dirty="0">
              <a:latin typeface="Neo Sans"/>
              <a:ea typeface="Neo Sans"/>
              <a:cs typeface="Neo Sans"/>
              <a:sym typeface="Neo Sans"/>
            </a:endParaRPr>
          </a:p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One-off nose swab</a:t>
            </a:r>
          </a:p>
          <a:p>
            <a:pPr algn="l">
              <a:lnSpc>
                <a:spcPts val="407"/>
              </a:lnSpc>
            </a:pPr>
            <a:endParaRPr lang="en-US" sz="1499" spc="25" dirty="0">
              <a:latin typeface="Neo Sans"/>
              <a:ea typeface="Neo Sans"/>
              <a:cs typeface="Neo Sans"/>
              <a:sym typeface="Neo Sans"/>
            </a:endParaRPr>
          </a:p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Short survey covering health, background, and vaccination history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87604" y="5732595"/>
            <a:ext cx="3970280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F28B2D"/>
                </a:solidFill>
                <a:latin typeface="Neo Sans Bold"/>
                <a:ea typeface="Neo Sans Bold"/>
                <a:cs typeface="Neo Sans Bold"/>
                <a:sym typeface="Neo Sans Bold"/>
              </a:rPr>
              <a:t>Why participate?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31914" y="6077401"/>
            <a:ext cx="5888523" cy="141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Help researchers compare children with and without pneumonia.</a:t>
            </a:r>
          </a:p>
          <a:p>
            <a:pPr algn="l">
              <a:lnSpc>
                <a:spcPts val="408"/>
              </a:lnSpc>
            </a:pPr>
            <a:endParaRPr lang="en-US" sz="1499" spc="25" dirty="0">
              <a:latin typeface="Neo Sans"/>
              <a:ea typeface="Neo Sans"/>
              <a:cs typeface="Neo Sans"/>
              <a:sym typeface="Neo Sans"/>
            </a:endParaRPr>
          </a:p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Improve understanding of which pneumococcal bacteria are currently causing pneumonia in children.</a:t>
            </a:r>
          </a:p>
          <a:p>
            <a:pPr algn="l">
              <a:lnSpc>
                <a:spcPts val="407"/>
              </a:lnSpc>
            </a:pPr>
            <a:endParaRPr lang="en-US" sz="1499" spc="25" dirty="0">
              <a:latin typeface="Neo Sans"/>
              <a:ea typeface="Neo Sans"/>
              <a:cs typeface="Neo Sans"/>
              <a:sym typeface="Neo Sans"/>
            </a:endParaRPr>
          </a:p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Support the development of new vaccines to provide the best protection.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87604" y="7643861"/>
            <a:ext cx="2385247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A22986"/>
                </a:solidFill>
                <a:latin typeface="Neo Sans Bold"/>
                <a:ea typeface="Neo Sans Bold"/>
                <a:cs typeface="Neo Sans Bold"/>
                <a:sym typeface="Neo Sans Bold"/>
              </a:rPr>
              <a:t>Participant support: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2354" y="7988666"/>
            <a:ext cx="4085530" cy="234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A gift card voucher upon study completion.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7604" y="8682086"/>
            <a:ext cx="1471786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008294"/>
                </a:solidFill>
                <a:latin typeface="Neo Sans Bold"/>
                <a:ea typeface="Neo Sans Bold"/>
                <a:cs typeface="Neo Sans Bold"/>
                <a:sym typeface="Neo Sans Bold"/>
              </a:rPr>
              <a:t>Interested?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3002" y="9026891"/>
            <a:ext cx="2845931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Scan this QR code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93064" y="10268520"/>
            <a:ext cx="2751281" cy="109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"/>
              </a:lnSpc>
            </a:pPr>
            <a:r>
              <a:rPr lang="en-US" sz="700" spc="-52">
                <a:solidFill>
                  <a:srgbClr val="A0A1A2"/>
                </a:solidFill>
                <a:latin typeface="Neo Sans"/>
                <a:ea typeface="Neo Sans"/>
                <a:cs typeface="Neo Sans"/>
                <a:sym typeface="Neo Sans"/>
              </a:rPr>
              <a:t>Finding Pneumo Study RCH Flyer V1, 16Oct2026, HREC# 128926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87604" y="2788648"/>
            <a:ext cx="2207440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A22986"/>
                </a:solidFill>
                <a:latin typeface="Neo Sans Bold"/>
                <a:ea typeface="Neo Sans Bold"/>
                <a:cs typeface="Neo Sans Bold"/>
                <a:sym typeface="Neo Sans Bold"/>
              </a:rPr>
              <a:t>Who can take part?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2354" y="3131839"/>
            <a:ext cx="3214513" cy="49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Healthy children aged 13 months to less than 5 years.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9814" y="2222089"/>
            <a:ext cx="5136267" cy="283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5"/>
              </a:lnSpc>
            </a:pPr>
            <a:r>
              <a:rPr lang="en-US" sz="1599" b="1" spc="17">
                <a:solidFill>
                  <a:srgbClr val="008294"/>
                </a:solidFill>
                <a:latin typeface="Neo Sans Bold"/>
                <a:ea typeface="Neo Sans Bold"/>
                <a:cs typeface="Neo Sans Bold"/>
                <a:sym typeface="Neo Sans Bold"/>
              </a:rPr>
              <a:t>Join the </a:t>
            </a:r>
            <a:r>
              <a:rPr lang="en-US" sz="1599" b="1" spc="17">
                <a:solidFill>
                  <a:srgbClr val="F28B2D"/>
                </a:solidFill>
                <a:latin typeface="Neo Sans Bold"/>
                <a:ea typeface="Neo Sans Bold"/>
                <a:cs typeface="Neo Sans Bold"/>
                <a:sym typeface="Neo Sans Bold"/>
              </a:rPr>
              <a:t>Finding Pneumo </a:t>
            </a:r>
            <a:r>
              <a:rPr lang="en-US" sz="1599" b="1" spc="17">
                <a:solidFill>
                  <a:srgbClr val="008294"/>
                </a:solidFill>
                <a:latin typeface="Neo Sans Bold"/>
                <a:ea typeface="Neo Sans Bold"/>
                <a:cs typeface="Neo Sans Bold"/>
                <a:sym typeface="Neo Sans Bold"/>
              </a:rPr>
              <a:t>study as a healthy control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3064" y="10425239"/>
            <a:ext cx="2751281" cy="10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"/>
              </a:lnSpc>
            </a:pPr>
            <a:r>
              <a:rPr lang="en-US" sz="700" spc="-52">
                <a:solidFill>
                  <a:srgbClr val="A0A1A2"/>
                </a:solidFill>
                <a:latin typeface="Neo Sans"/>
                <a:ea typeface="Neo Sans"/>
                <a:cs typeface="Neo Sans"/>
                <a:sym typeface="Neo Sans"/>
              </a:rPr>
              <a:t>Flyer produced by Abigail Fernando and Annette Alafaci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19319C03-799F-3779-8D32-77B220C7A722}"/>
              </a:ext>
            </a:extLst>
          </p:cNvPr>
          <p:cNvSpPr txBox="1"/>
          <p:nvPr/>
        </p:nvSpPr>
        <p:spPr>
          <a:xfrm>
            <a:off x="3908933" y="9096116"/>
            <a:ext cx="2845931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8" lvl="1" indent="-161924" algn="l">
              <a:lnSpc>
                <a:spcPts val="2039"/>
              </a:lnSpc>
              <a:buFont typeface="Arial"/>
              <a:buChar char="•"/>
            </a:pPr>
            <a:r>
              <a:rPr lang="en-US" sz="1499" spc="25" dirty="0">
                <a:latin typeface="Neo Sans"/>
                <a:ea typeface="Neo Sans"/>
                <a:cs typeface="Neo Sans"/>
                <a:sym typeface="Neo Sans"/>
              </a:rPr>
              <a:t>Contact the MCRI study team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8E614DF-C95C-7DE0-564E-2C2E733C8FE8}"/>
              </a:ext>
            </a:extLst>
          </p:cNvPr>
          <p:cNvSpPr txBox="1"/>
          <p:nvPr/>
        </p:nvSpPr>
        <p:spPr>
          <a:xfrm>
            <a:off x="4471695" y="9439767"/>
            <a:ext cx="239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Neo Sans" panose="020B0604020202020204" charset="0"/>
              </a:rPr>
              <a:t>Studyteam@MCRI.edu.au</a:t>
            </a:r>
            <a:r>
              <a:rPr lang="en-US" dirty="0"/>
              <a:t>	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291706-95D5-7E13-F7F4-178FFB7E1702}"/>
              </a:ext>
            </a:extLst>
          </p:cNvPr>
          <p:cNvSpPr txBox="1"/>
          <p:nvPr/>
        </p:nvSpPr>
        <p:spPr>
          <a:xfrm>
            <a:off x="4433950" y="9966857"/>
            <a:ext cx="239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Neo Sans" panose="020B0604020202020204" charset="0"/>
              </a:rPr>
              <a:t>9333 3333</a:t>
            </a: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141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Neo Sans</vt:lpstr>
      <vt:lpstr>Arial</vt:lpstr>
      <vt:lpstr>Neo Sans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FindingPneumoStudyFlyerRCH_3</dc:title>
  <dc:creator>Magdalena McGuire</dc:creator>
  <cp:lastModifiedBy>Magdalena McGuire</cp:lastModifiedBy>
  <cp:revision>2</cp:revision>
  <dcterms:created xsi:type="dcterms:W3CDTF">2006-08-16T00:00:00Z</dcterms:created>
  <dcterms:modified xsi:type="dcterms:W3CDTF">2026-10-20T05:25:21Z</dcterms:modified>
  <dc:identifier>DAHYIOSlLGI</dc:identifier>
</cp:coreProperties>
</file>